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60" r:id="rId3"/>
    <p:sldId id="259" r:id="rId4"/>
    <p:sldId id="262" r:id="rId5"/>
    <p:sldId id="273" r:id="rId6"/>
    <p:sldId id="269" r:id="rId7"/>
    <p:sldId id="270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3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9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1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1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80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1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4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9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4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2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9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22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e-DE" sz="7200" b="1" dirty="0"/>
            </a:br>
            <a:r>
              <a:rPr lang="de-DE" sz="7200" b="1" dirty="0"/>
              <a:t>Unterrichtsskizze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Denkpapier </a:t>
            </a:r>
          </a:p>
          <a:p>
            <a:r>
              <a:rPr lang="de-DE" dirty="0"/>
              <a:t>des Studienseminars GHRF Wetzlar</a:t>
            </a:r>
          </a:p>
        </p:txBody>
      </p:sp>
      <p:pic>
        <p:nvPicPr>
          <p:cNvPr id="4" name="image1.jpeg"/>
          <p:cNvPicPr/>
          <p:nvPr/>
        </p:nvPicPr>
        <p:blipFill>
          <a:blip r:embed="rId2"/>
          <a:srcRect l="42940" r="14045"/>
          <a:stretch>
            <a:fillRect/>
          </a:stretch>
        </p:blipFill>
        <p:spPr>
          <a:xfrm>
            <a:off x="8599055" y="0"/>
            <a:ext cx="3592945" cy="63361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64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3.jpeg"/>
          <p:cNvPicPr/>
          <p:nvPr/>
        </p:nvPicPr>
        <p:blipFill>
          <a:blip r:embed="rId2"/>
          <a:srcRect t="18376" b="18376"/>
          <a:stretch>
            <a:fillRect/>
          </a:stretch>
        </p:blipFill>
        <p:spPr>
          <a:xfrm>
            <a:off x="6858750" y="3717032"/>
            <a:ext cx="1843798" cy="183321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4.jpeg"/>
          <p:cNvPicPr/>
          <p:nvPr/>
        </p:nvPicPr>
        <p:blipFill>
          <a:blip r:embed="rId3"/>
          <a:srcRect t="18357" b="18357"/>
          <a:stretch>
            <a:fillRect/>
          </a:stretch>
        </p:blipFill>
        <p:spPr>
          <a:xfrm>
            <a:off x="9761925" y="3705135"/>
            <a:ext cx="1807382" cy="1812097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8.jpeg"/>
          <p:cNvPicPr/>
          <p:nvPr/>
        </p:nvPicPr>
        <p:blipFill>
          <a:blip r:embed="rId4"/>
          <a:srcRect l="14638" r="14638"/>
          <a:stretch>
            <a:fillRect/>
          </a:stretch>
        </p:blipFill>
        <p:spPr>
          <a:xfrm>
            <a:off x="4088341" y="3717033"/>
            <a:ext cx="1807722" cy="18002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7.jpeg"/>
          <p:cNvPicPr/>
          <p:nvPr/>
        </p:nvPicPr>
        <p:blipFill>
          <a:blip r:embed="rId5"/>
          <a:srcRect l="8257" r="13815"/>
          <a:stretch>
            <a:fillRect/>
          </a:stretch>
        </p:blipFill>
        <p:spPr>
          <a:xfrm>
            <a:off x="1343472" y="3717032"/>
            <a:ext cx="1797838" cy="18002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Leitfragen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1322405" y="1904935"/>
            <a:ext cx="1797839" cy="1800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Welches Ziel wird verfolgt?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9731673" y="1904935"/>
            <a:ext cx="1797839" cy="1800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Wo hole ich die Lernenden ab?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895389" y="1916832"/>
            <a:ext cx="1797839" cy="1800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Wie gehe ich vor?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064959" y="1904935"/>
            <a:ext cx="1797839" cy="1800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Warum ist es wichtig?</a:t>
            </a:r>
          </a:p>
        </p:txBody>
      </p:sp>
    </p:spTree>
    <p:extLst>
      <p:ext uri="{BB962C8B-B14F-4D97-AF65-F5344CB8AC3E}">
        <p14:creationId xmlns:p14="http://schemas.microsoft.com/office/powerpoint/2010/main" val="18386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Unterrichtsskizze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1146568" y="1916832"/>
            <a:ext cx="10009112" cy="12961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r>
              <a:rPr lang="de-DE" sz="2500" dirty="0">
                <a:solidFill>
                  <a:srgbClr val="222222"/>
                </a:solidFill>
                <a:ea typeface="Canva Sans"/>
                <a:cs typeface="Calibri Light" panose="020F0302020204030204" pitchFamily="34" charset="0"/>
                <a:sym typeface="Canva Sans"/>
              </a:rPr>
              <a:t>„Im besten Fall schreibe ich diesen Unterrichtsentwurf für mich selbst, um meine Gedanken zur Unterrichtsstunde zu strukturieren.“</a:t>
            </a:r>
          </a:p>
          <a:p>
            <a:pPr lvl="0" algn="r">
              <a:spcAft>
                <a:spcPts val="600"/>
              </a:spcAft>
            </a:pPr>
            <a:r>
              <a:rPr lang="de-DE" sz="1600" dirty="0">
                <a:solidFill>
                  <a:srgbClr val="222222"/>
                </a:solidFill>
                <a:ea typeface="Canva Sans"/>
                <a:cs typeface="Calibri Light" panose="020F0302020204030204" pitchFamily="34" charset="0"/>
                <a:sym typeface="Canva Sans"/>
              </a:rPr>
              <a:t>(Zitat einer </a:t>
            </a:r>
            <a:r>
              <a:rPr lang="de-DE" sz="1600" dirty="0" err="1">
                <a:solidFill>
                  <a:srgbClr val="222222"/>
                </a:solidFill>
                <a:ea typeface="Canva Sans"/>
                <a:cs typeface="Calibri Light" panose="020F0302020204030204" pitchFamily="34" charset="0"/>
                <a:sym typeface="Canva Sans"/>
              </a:rPr>
              <a:t>LiV</a:t>
            </a:r>
            <a:r>
              <a:rPr lang="de-DE" sz="1600" dirty="0">
                <a:solidFill>
                  <a:srgbClr val="222222"/>
                </a:solidFill>
                <a:ea typeface="Canva Sans"/>
                <a:cs typeface="Calibri Light" panose="020F0302020204030204" pitchFamily="34" charset="0"/>
                <a:sym typeface="Canva Sans"/>
              </a:rPr>
              <a:t> des Studienseminars GHRF Wetzlar)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46568" y="3501008"/>
            <a:ext cx="100091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Das Denkpapier berücksichtigt die Vorgaben des </a:t>
            </a:r>
            <a:r>
              <a:rPr lang="de-DE" sz="2000" dirty="0" err="1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HLbGDV</a:t>
            </a: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 § 44(8) Stand Mai 2022. 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Es soll Anregung und Unterstützung beim Schreiben der Unterrichtsskizze geben. 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Dabei ist die Reihenfolge nicht festgelegt, es geht um Ihren individuellen Entwurf. Wichtig ist, dass der rote Faden des Unterrichts ersichtlich wird. </a:t>
            </a:r>
            <a:r>
              <a:rPr lang="de-DE" sz="2000" b="1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Alle Inhalte beziehen sich konkret auf die Stunde. Die einzelnen Elemente sind miteinander verzahnt.</a:t>
            </a:r>
          </a:p>
          <a:p>
            <a:pPr lvl="0">
              <a:spcAft>
                <a:spcPts val="1200"/>
              </a:spcAft>
            </a:pPr>
            <a:r>
              <a:rPr lang="de-DE" sz="2000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Verschiedene Darstellungsformen, wie z.B. Fließtext, Tabelle mit Spiegelstrichen oder erläuternde Sätze, eine Mindmap oder Mischformen können genutzt werden. </a:t>
            </a:r>
          </a:p>
        </p:txBody>
      </p:sp>
    </p:spTree>
    <p:extLst>
      <p:ext uri="{BB962C8B-B14F-4D97-AF65-F5344CB8AC3E}">
        <p14:creationId xmlns:p14="http://schemas.microsoft.com/office/powerpoint/2010/main" val="279525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Zielsetzung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1097280" y="1898986"/>
            <a:ext cx="10058400" cy="1512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Aft>
                <a:spcPts val="600"/>
              </a:spcAft>
              <a:buClr>
                <a:srgbClr val="10223D"/>
              </a:buClr>
              <a:buSzPct val="100000"/>
            </a:pPr>
            <a:r>
              <a:rPr lang="de-DE" sz="2000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Der </a:t>
            </a:r>
            <a:r>
              <a:rPr lang="de-DE" sz="2000" u="sng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inhaltliche Schwerpunkt </a:t>
            </a:r>
            <a:r>
              <a:rPr lang="de-DE" sz="2000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und/oder der </a:t>
            </a:r>
            <a:r>
              <a:rPr lang="de-DE" sz="2000" u="sng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Förderzielschwerpunkt der Stunde </a:t>
            </a:r>
            <a:r>
              <a:rPr lang="de-DE" sz="2000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wird präzise formuliert. </a:t>
            </a:r>
          </a:p>
          <a:p>
            <a:pPr marL="0" lvl="1">
              <a:spcAft>
                <a:spcPts val="600"/>
              </a:spcAft>
              <a:buClr>
                <a:srgbClr val="10223D"/>
              </a:buClr>
              <a:buSzPct val="100000"/>
            </a:pPr>
            <a:r>
              <a:rPr lang="de-DE" sz="2000" dirty="0">
                <a:solidFill>
                  <a:srgbClr val="10223D"/>
                </a:solidFill>
                <a:ea typeface="Canva Sans Bold"/>
                <a:cs typeface="Calibri Light" panose="020F0302020204030204" pitchFamily="34" charset="0"/>
                <a:sym typeface="Canva Sans Bold"/>
              </a:rPr>
              <a:t>Differenzierte Ziele sollten nur benannt werden, wenn es für den Lernprozess einzelner Schülerinnen und Schüler relevant ist.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19100" y="3538199"/>
            <a:ext cx="663308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Mögliche Leitfragen zur Planung des Ziels: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Canva Sans Bold"/>
              </a:rPr>
              <a:t>Welche fachliche oder überfachliche bzw. entwicklungsbezogene Kompetenz wird anvisiert? </a:t>
            </a:r>
          </a:p>
          <a:p>
            <a:pPr marL="269875">
              <a:spcAft>
                <a:spcPts val="600"/>
              </a:spcAft>
            </a:pPr>
            <a:r>
              <a:rPr lang="de-DE" sz="1600" dirty="0">
                <a:sym typeface="Canva Sans Bold"/>
              </a:rPr>
              <a:t>(die Auflistung aller (über)fachlichen Kompetenzen ist nicht zielführend)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ym typeface="Canva Sans Bold"/>
              </a:rPr>
              <a:t>Woran ist erkennbar, dass der Schwerpunkt der Stunde von den Schülerinnen und Schüler verstanden wurde?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Canva Sans Bold"/>
              </a:rPr>
              <a:t>Mit welchen Erfolgsindikatoren kann das Erreichen der Zielsetzung erfasst werden?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752184" y="3538199"/>
            <a:ext cx="3403496" cy="2627105"/>
          </a:xfrm>
          <a:prstGeom prst="roundRect">
            <a:avLst/>
          </a:prstGeom>
          <a:gradFill>
            <a:gsLst>
              <a:gs pos="0">
                <a:schemeClr val="accent1">
                  <a:tint val="65000"/>
                  <a:shade val="92000"/>
                  <a:satMod val="130000"/>
                </a:schemeClr>
              </a:gs>
              <a:gs pos="45000">
                <a:schemeClr val="accent1">
                  <a:tint val="60000"/>
                  <a:shade val="99000"/>
                  <a:satMod val="120000"/>
                </a:schemeClr>
              </a:gs>
              <a:gs pos="100000">
                <a:schemeClr val="accent1">
                  <a:tint val="55000"/>
                  <a:satMod val="14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2" indent="-7938">
              <a:buClr>
                <a:srgbClr val="10223D"/>
              </a:buClr>
              <a:buSzPct val="100000"/>
            </a:pPr>
            <a:r>
              <a:rPr lang="de-DE" sz="1600" dirty="0">
                <a:solidFill>
                  <a:schemeClr val="tx1"/>
                </a:solidFill>
                <a:sym typeface="Canva Sans Bold"/>
              </a:rPr>
              <a:t>Bei</a:t>
            </a:r>
            <a:r>
              <a:rPr lang="de-DE" sz="1600" dirty="0">
                <a:solidFill>
                  <a:schemeClr val="tx1"/>
                </a:solidFill>
                <a:ea typeface="Canva Sans Bold"/>
                <a:cs typeface="Calibri" panose="020F0502020204030204" pitchFamily="34" charset="0"/>
                <a:sym typeface="Canva Sans Bold"/>
              </a:rPr>
              <a:t> der Formulierung des Ziels kann die Verwendung von Verben, die das Können ableiten, zielführend sein, z.B.:</a:t>
            </a:r>
          </a:p>
          <a:p>
            <a:pPr marL="365125" lvl="2" indent="-285750">
              <a:buClr>
                <a:srgbClr val="10223D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sym typeface="Canva Sans Bold"/>
              </a:rPr>
              <a:t>Die Schülerinnen und Schüler können mit Hilfe …vergleichen, skizzieren</a:t>
            </a:r>
          </a:p>
          <a:p>
            <a:pPr marL="365125" lvl="2" indent="-285750">
              <a:spcAft>
                <a:spcPts val="600"/>
              </a:spcAft>
              <a:buClr>
                <a:srgbClr val="10223D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sym typeface="Canva Sans Bold"/>
              </a:rPr>
              <a:t>Die Schülerinnen und Schüler können die Inhalte auf … übertragen, anwenden, zusammenfügen…</a:t>
            </a:r>
            <a:endParaRPr lang="de-DE" sz="1600" dirty="0">
              <a:solidFill>
                <a:schemeClr val="tx1"/>
              </a:solidFill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19761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479376" y="731520"/>
            <a:ext cx="3200400" cy="3379124"/>
          </a:xfrm>
        </p:spPr>
        <p:txBody>
          <a:bodyPr anchor="t" anchorCtr="0">
            <a:normAutofit/>
          </a:bodyPr>
          <a:lstStyle/>
          <a:p>
            <a:r>
              <a:rPr lang="de-DE" sz="2800" dirty="0"/>
              <a:t>Begründungs-zusammenhänge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Lerngruppe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Didaktische Schwerpunktsetzung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Sachanalyse</a:t>
            </a:r>
          </a:p>
        </p:txBody>
      </p:sp>
      <p:sp>
        <p:nvSpPr>
          <p:cNvPr id="3" name="Rechteck 2"/>
          <p:cNvSpPr/>
          <p:nvPr/>
        </p:nvSpPr>
        <p:spPr>
          <a:xfrm>
            <a:off x="4727848" y="620688"/>
            <a:ext cx="67687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de-DE" sz="2400" b="1" dirty="0">
                <a:ea typeface="Canva Sans Bold"/>
                <a:cs typeface="Canva Sans Bold"/>
                <a:sym typeface="Canva Sans Bold"/>
              </a:rPr>
              <a:t>Didaktische Schwerpunktsetzung</a:t>
            </a:r>
          </a:p>
          <a:p>
            <a:pPr lvl="0">
              <a:spcAft>
                <a:spcPts val="600"/>
              </a:spcAft>
            </a:pPr>
            <a:endParaRPr lang="de-DE" sz="2400" b="1" dirty="0">
              <a:ea typeface="Canva Sans Bold"/>
              <a:cs typeface="Canva Sans Bold"/>
              <a:sym typeface="Canva Sans Bold"/>
            </a:endParaRPr>
          </a:p>
          <a:p>
            <a:pPr lvl="0">
              <a:spcAft>
                <a:spcPts val="600"/>
              </a:spcAft>
            </a:pPr>
            <a:r>
              <a:rPr lang="de-DE" sz="2000" dirty="0">
                <a:ea typeface="Canva Sans Bold"/>
                <a:cs typeface="Canva Sans Bold"/>
                <a:sym typeface="Canva Sans Bold"/>
              </a:rPr>
              <a:t>Die didaktische Schwerpunktsetzung hängt zusammen mit den Passungen von Begründungszusammenhängen und curricularen Vorgaben (Lehrpläne, Empfehlungen, Bildungsstandards, Schulcurriculum u.a.)</a:t>
            </a:r>
          </a:p>
          <a:p>
            <a:pPr lvl="0">
              <a:spcAft>
                <a:spcPts val="600"/>
              </a:spcAft>
            </a:pPr>
            <a:endParaRPr lang="de-DE" sz="2000" dirty="0">
              <a:ea typeface="Canva Sans Bold"/>
              <a:cs typeface="Canva Sans Bold"/>
              <a:sym typeface="Canva Sans Bold"/>
            </a:endParaRPr>
          </a:p>
          <a:p>
            <a:pPr lvl="0">
              <a:spcAft>
                <a:spcPts val="600"/>
              </a:spcAft>
            </a:pPr>
            <a:r>
              <a:rPr lang="de-DE" sz="2000" dirty="0">
                <a:ea typeface="Canva Sans Bold"/>
                <a:cs typeface="Canva Sans Bold"/>
                <a:sym typeface="Canva Sans Bold"/>
              </a:rPr>
              <a:t>Leitfragen:</a:t>
            </a:r>
            <a:endParaRPr lang="de-DE" sz="2000" dirty="0">
              <a:ea typeface="Canva Sans"/>
              <a:cs typeface="Canva Sans"/>
              <a:sym typeface="Canva Sans"/>
            </a:endParaRPr>
          </a:p>
          <a:p>
            <a:pPr marL="269875" lvl="1" indent="-269875"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Warum ist der Lerninhalt für meine Schülerinnen und Schüler aktuell bedeutsam?</a:t>
            </a:r>
          </a:p>
          <a:p>
            <a:pPr marL="269875" lvl="1" indent="-269875"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Welche didaktischen Prinzipien sind für die Planung der Stunde von besonderer Bedeutung?</a:t>
            </a:r>
          </a:p>
          <a:p>
            <a:pPr marL="269875" lvl="1" indent="-269875"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Welche Methoden und Medien leiten sich aus den didaktischen Prinzipien ab?</a:t>
            </a:r>
          </a:p>
          <a:p>
            <a:pPr marL="269875" lvl="1" indent="-269875"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Welche Differenzierungs- und Unterstützungsmaßnahmen treffen Sie?</a:t>
            </a:r>
          </a:p>
        </p:txBody>
      </p:sp>
    </p:spTree>
    <p:extLst>
      <p:ext uri="{BB962C8B-B14F-4D97-AF65-F5344CB8AC3E}">
        <p14:creationId xmlns:p14="http://schemas.microsoft.com/office/powerpoint/2010/main" val="289887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Verlaufsplan</a:t>
            </a:r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Der Unterrichtsverlauf wird in tabellarischer Form dargestellt.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0"/>
              <a:buFont typeface="Calibri" panose="020F0502020204030204" pitchFamily="34" charset="0"/>
              <a:buNone/>
            </a:pPr>
            <a:r>
              <a:rPr lang="de-DE" b="1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Mögliche</a:t>
            </a:r>
            <a:r>
              <a:rPr lang="de-DE" dirty="0">
                <a:solidFill>
                  <a:srgbClr val="222222"/>
                </a:solidFill>
                <a:ea typeface="Canva Sans"/>
                <a:cs typeface="Canva Sans"/>
                <a:sym typeface="Canva Sans"/>
              </a:rPr>
              <a:t> Aspekte sind z.B.: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/>
              <a:t>Unterrichtsphase / Zeit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/>
              <a:t>geplanter Unterrichtsverlauf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/>
              <a:t>Sozialform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/>
              <a:t>Methoden und Medien,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42588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Vorgaben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97279" y="1874286"/>
            <a:ext cx="611143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dirty="0">
                <a:ea typeface="Canva Sans"/>
                <a:cs typeface="Canva Sans"/>
                <a:sym typeface="Canva Sans"/>
              </a:rPr>
              <a:t>4 Seiten</a:t>
            </a:r>
          </a:p>
          <a:p>
            <a:pPr marL="269875" lvl="0" indent="-269875"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1,5-zeilig</a:t>
            </a:r>
          </a:p>
          <a:p>
            <a:pPr marL="269875" lvl="0" indent="-269875"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nicht kleiner als Schriftgröße 11  </a:t>
            </a:r>
          </a:p>
          <a:p>
            <a:pPr marL="269875" lvl="0" indent="-269875"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der Verlaufsplan ist Teil des Unterrichtsentwurfs</a:t>
            </a:r>
          </a:p>
          <a:p>
            <a:pPr marL="269875" lvl="0" indent="-269875"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Anhang:</a:t>
            </a:r>
          </a:p>
          <a:p>
            <a:pPr marL="727075" lvl="1" indent="-269875"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Materialien (Texte, Arbeitsblätter etc.)</a:t>
            </a:r>
          </a:p>
          <a:p>
            <a:pPr marL="727075" lvl="1" indent="-2698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ea typeface="Canva Sans"/>
                <a:cs typeface="Canva Sans"/>
                <a:sym typeface="Canva Sans"/>
              </a:rPr>
              <a:t>Sitzplan</a:t>
            </a:r>
          </a:p>
          <a:p>
            <a:pPr marL="0" lvl="1">
              <a:spcAft>
                <a:spcPts val="1200"/>
              </a:spcAft>
            </a:pPr>
            <a:r>
              <a:rPr lang="de-DE" sz="2000" dirty="0">
                <a:ea typeface="Canva Sans"/>
                <a:cs typeface="Canva Sans"/>
                <a:sym typeface="Canva Sans"/>
              </a:rPr>
              <a:t>Das Deckblatt und der Anhang </a:t>
            </a:r>
            <a:r>
              <a:rPr lang="de-DE" sz="2000" u="sng" dirty="0">
                <a:ea typeface="Canva Sans"/>
                <a:cs typeface="Canva Sans"/>
                <a:sym typeface="Canva Sans"/>
              </a:rPr>
              <a:t>ergänzen</a:t>
            </a:r>
            <a:r>
              <a:rPr lang="de-DE" sz="2000" dirty="0">
                <a:ea typeface="Canva Sans"/>
                <a:cs typeface="Canva Sans"/>
                <a:sym typeface="Canva Sans"/>
              </a:rPr>
              <a:t> die vierseitige Vorbereitung.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11DCAEB-365B-704E-10B8-EAF4ADA70E13}"/>
              </a:ext>
            </a:extLst>
          </p:cNvPr>
          <p:cNvSpPr/>
          <p:nvPr/>
        </p:nvSpPr>
        <p:spPr>
          <a:xfrm>
            <a:off x="7392144" y="764704"/>
            <a:ext cx="3763536" cy="55097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u="sng" dirty="0">
                <a:solidFill>
                  <a:schemeClr val="tx1"/>
                </a:solidFill>
              </a:rPr>
              <a:t>Deckblatt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Name und Anschrift mit Handynummer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Name und Anschrift der Schule mit Telefonnummer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Name der Schulleitung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Name der Ausbildungskraft/ des Moduls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Name der Mentorin, Name des Mentors / BRH Betreuerin/ BRH Betreuer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Lerngruppe / Klasse / Stunde / Raum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Thema der Stunde / Thema der Einheit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17C81B4-F747-C999-847A-25B8DA289379}"/>
              </a:ext>
            </a:extLst>
          </p:cNvPr>
          <p:cNvSpPr/>
          <p:nvPr/>
        </p:nvSpPr>
        <p:spPr>
          <a:xfrm>
            <a:off x="7575569" y="4843692"/>
            <a:ext cx="3396686" cy="1333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defTabSz="914400" latinLnBrk="1" hangingPunct="0"/>
            <a:r>
              <a:rPr lang="de-DE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Auf Anonymisierung der Schülerinnen- und Schülernamen achten! </a:t>
            </a:r>
          </a:p>
          <a:p>
            <a:pPr marL="269875" defTabSz="914400" latinLnBrk="1" hangingPunct="0"/>
            <a:r>
              <a:rPr lang="de-DE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Die </a:t>
            </a:r>
            <a:r>
              <a:rPr lang="de-DE" sz="14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Dekodierliste</a:t>
            </a:r>
            <a:r>
              <a:rPr lang="de-DE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kann am Tag des UB vorgelegt werden.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8D0031E-6B6F-9FDE-D108-97E2F8037862}"/>
              </a:ext>
            </a:extLst>
          </p:cNvPr>
          <p:cNvSpPr/>
          <p:nvPr/>
        </p:nvSpPr>
        <p:spPr>
          <a:xfrm>
            <a:off x="7464152" y="4746059"/>
            <a:ext cx="567426" cy="16368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0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8101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3AFE4-C9C2-79E1-30C7-D30C2AFDD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43B36-5FBC-9812-AB25-3B0C6BB6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Nutzung von KI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865093E9-1E5C-6F09-016B-2B12FCA541C7}"/>
              </a:ext>
            </a:extLst>
          </p:cNvPr>
          <p:cNvSpPr/>
          <p:nvPr/>
        </p:nvSpPr>
        <p:spPr>
          <a:xfrm>
            <a:off x="6816080" y="474097"/>
            <a:ext cx="4536504" cy="56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 u="sng" dirty="0">
                <a:solidFill>
                  <a:schemeClr val="tx1"/>
                </a:solidFill>
              </a:rPr>
              <a:t>Allgemeine Verpflichtung:</a:t>
            </a:r>
          </a:p>
          <a:p>
            <a:endParaRPr lang="de-DE" sz="2000" u="sng" dirty="0">
              <a:solidFill>
                <a:schemeClr val="tx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Zitationsweise: Hier gelten die Angaben aus der Handreichung zur Nutzung von KI der LA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Hinweise auf getätigte Rechtschreibüberprüfung, Kürzungen, Umformulierungen, Materialerstellung (auditiv, visuell, audio-visuell, multimedial, etc.)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tx1"/>
                </a:solidFill>
              </a:rPr>
              <a:t>Verbot </a:t>
            </a:r>
            <a:r>
              <a:rPr lang="de-DE" sz="2000" dirty="0">
                <a:solidFill>
                  <a:schemeClr val="tx1"/>
                </a:solidFill>
              </a:rPr>
              <a:t>von Prompt-</a:t>
            </a:r>
            <a:r>
              <a:rPr lang="de-DE" sz="2000" dirty="0" err="1">
                <a:solidFill>
                  <a:schemeClr val="tx1"/>
                </a:solidFill>
              </a:rPr>
              <a:t>Injections</a:t>
            </a:r>
            <a:r>
              <a:rPr lang="de-DE" sz="2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2CD1C61-0689-6EC9-AA2B-1C9F3FBFF484}"/>
              </a:ext>
            </a:extLst>
          </p:cNvPr>
          <p:cNvSpPr/>
          <p:nvPr/>
        </p:nvSpPr>
        <p:spPr>
          <a:xfrm>
            <a:off x="8904312" y="4643991"/>
            <a:ext cx="567426" cy="16368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0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B0570DD-BB7D-4ECC-C2FB-288F68457E6C}"/>
              </a:ext>
            </a:extLst>
          </p:cNvPr>
          <p:cNvSpPr/>
          <p:nvPr/>
        </p:nvSpPr>
        <p:spPr>
          <a:xfrm>
            <a:off x="1097279" y="1874286"/>
            <a:ext cx="52147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000" dirty="0">
              <a:ea typeface="Canva Sans"/>
              <a:cs typeface="Canva Sans"/>
              <a:sym typeface="Canva Sans"/>
            </a:endParaRPr>
          </a:p>
          <a:p>
            <a:pPr lvl="0"/>
            <a:r>
              <a:rPr lang="de-DE" sz="2000" dirty="0">
                <a:ea typeface="Canva Sans"/>
                <a:cs typeface="Canva Sans"/>
                <a:sym typeface="Canva Sans"/>
              </a:rPr>
              <a:t>Schwierigkeiten und Grenzen müssen bewusst sein:</a:t>
            </a:r>
          </a:p>
          <a:p>
            <a:pPr lvl="0"/>
            <a:endParaRPr lang="de-DE" sz="2000" dirty="0">
              <a:ea typeface="Canva Sans"/>
              <a:cs typeface="Canva Sans"/>
              <a:sym typeface="Canva Sans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KI kann keine Lernvoraussetzungen analysieren.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Fehlende Vernetzung der Teile der UV bei isolierter Verwendung zu einzelnen Aspekten der UV.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ea typeface="Canva Sans"/>
                <a:cs typeface="Canva Sans"/>
                <a:sym typeface="Canva Sans"/>
              </a:rPr>
              <a:t>KI entbindet nicht vom Selberdenken.</a:t>
            </a:r>
          </a:p>
        </p:txBody>
      </p:sp>
    </p:spTree>
    <p:extLst>
      <p:ext uri="{BB962C8B-B14F-4D97-AF65-F5344CB8AC3E}">
        <p14:creationId xmlns:p14="http://schemas.microsoft.com/office/powerpoint/2010/main" val="137428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Gute Gedanken und viel Erfolg beim Schreiben!</a:t>
            </a:r>
          </a:p>
        </p:txBody>
      </p:sp>
      <p:pic>
        <p:nvPicPr>
          <p:cNvPr id="10" name="image15.jpeg"/>
          <p:cNvPicPr>
            <a:picLocks noGrp="1"/>
          </p:cNvPicPr>
          <p:nvPr>
            <p:ph type="pic" idx="1"/>
          </p:nvPr>
        </p:nvPicPr>
        <p:blipFill>
          <a:blip r:embed="rId2"/>
          <a:srcRect t="36563" b="36563"/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2709130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592</Words>
  <Application>Microsoft Office PowerPoint</Application>
  <PresentationFormat>Breitbild</PresentationFormat>
  <Paragraphs>83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Canva Sans</vt:lpstr>
      <vt:lpstr>Canva Sans Bold</vt:lpstr>
      <vt:lpstr>Rückblick</vt:lpstr>
      <vt:lpstr> Unterrichtsskizze</vt:lpstr>
      <vt:lpstr>Leitfragen</vt:lpstr>
      <vt:lpstr>Unterrichtsskizze</vt:lpstr>
      <vt:lpstr>Zielsetzung</vt:lpstr>
      <vt:lpstr>PowerPoint-Präsentation</vt:lpstr>
      <vt:lpstr>Verlaufsplan</vt:lpstr>
      <vt:lpstr>Vorgaben</vt:lpstr>
      <vt:lpstr>Nutzung von KI</vt:lpstr>
      <vt:lpstr>Gute Gedanken und viel Erfolg beim Schreiben!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Unterrichtsentwurf</dc:title>
  <dc:creator>Eckel-Hoß, Kirsten (LA WTZ)</dc:creator>
  <cp:lastModifiedBy>Dittmar, Susanne (LA WTZ)</cp:lastModifiedBy>
  <cp:revision>39</cp:revision>
  <dcterms:created xsi:type="dcterms:W3CDTF">2022-10-14T07:18:36Z</dcterms:created>
  <dcterms:modified xsi:type="dcterms:W3CDTF">2026-04-28T09:48:34Z</dcterms:modified>
</cp:coreProperties>
</file>